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theme/theme2.xml" ContentType="application/vnd.openxmlformats-officedocument.theme+xml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287000" cy="1828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2">
            <a:lumOff val="44000"/>
          </a:schemeClr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hape 3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1398000" y="4264950"/>
            <a:ext cx="6393601" cy="3654601"/>
          </a:xfrm>
          <a:prstGeom prst="rect">
            <a:avLst/>
          </a:prstGeom>
        </p:spPr>
        <p:txBody>
          <a:bodyPr/>
          <a:lstStyle>
            <a:lvl1pPr algn="l">
              <a:defRPr sz="101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98000" y="8063462"/>
            <a:ext cx="6576601" cy="1705501"/>
          </a:xfrm>
          <a:prstGeom prst="rect">
            <a:avLst/>
          </a:prstGeom>
        </p:spPr>
        <p:txBody>
          <a:bodyPr anchor="ctr"/>
          <a:lstStyle>
            <a:lvl1pPr marL="431800" indent="-406400">
              <a:buClrTx/>
              <a:buSzTx/>
              <a:buFontTx/>
              <a:buNone/>
              <a:defRPr sz="4000"/>
            </a:lvl1pPr>
            <a:lvl2pPr marL="431800" indent="50800">
              <a:buClrTx/>
              <a:buSzTx/>
              <a:buFontTx/>
              <a:buNone/>
              <a:defRPr sz="4000"/>
            </a:lvl2pPr>
            <a:lvl3pPr marL="431800" indent="508000">
              <a:buClrTx/>
              <a:buSzTx/>
              <a:buFontTx/>
              <a:buNone/>
              <a:defRPr sz="4000"/>
            </a:lvl3pPr>
            <a:lvl4pPr marL="431800" indent="965200">
              <a:buClrTx/>
              <a:buSzTx/>
              <a:buFontTx/>
              <a:buNone/>
              <a:defRPr sz="4000"/>
            </a:lvl4pPr>
            <a:lvl5pPr marL="431800" indent="1422400">
              <a:buClrTx/>
              <a:buSzTx/>
              <a:buFont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Google Shape;11;p2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 copy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809999" y="2557108"/>
            <a:ext cx="8667001" cy="2938501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00" name="Google Shape;44;p10"/>
          <p:cNvSpPr/>
          <p:nvPr/>
        </p:nvSpPr>
        <p:spPr>
          <a:xfrm>
            <a:off x="0" y="-28699"/>
            <a:ext cx="10317900" cy="18335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4972050" y="16461316"/>
            <a:ext cx="2400300" cy="977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809999" y="7444950"/>
            <a:ext cx="8667001" cy="236880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2582524" y="9420132"/>
            <a:ext cx="5121902" cy="874801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Google Shape;48;p11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2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 txBox="1"/>
          <p:nvPr>
            <p:ph type="body" sz="quarter" idx="1"/>
          </p:nvPr>
        </p:nvSpPr>
        <p:spPr>
          <a:xfrm>
            <a:off x="808015" y="5445181"/>
            <a:ext cx="4261501" cy="8937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1pPr>
            <a:lvl2pPr marL="431800" indent="508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2pPr>
            <a:lvl3pPr marL="431800" indent="5080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3pPr>
            <a:lvl4pPr marL="431800" indent="9652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4pPr>
            <a:lvl5pPr marL="431800" indent="1422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itle Text"/>
          <p:cNvSpPr txBox="1"/>
          <p:nvPr>
            <p:ph type="title"/>
          </p:nvPr>
        </p:nvSpPr>
        <p:spPr>
          <a:xfrm>
            <a:off x="809999" y="2323699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Google Shape;64;p13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1386049" y="7104874"/>
            <a:ext cx="7514702" cy="2726701"/>
          </a:xfrm>
          <a:prstGeom prst="rect">
            <a:avLst/>
          </a:prstGeom>
        </p:spPr>
        <p:txBody>
          <a:bodyPr/>
          <a:lstStyle>
            <a:lvl1pPr>
              <a:defRPr sz="5200">
                <a:latin typeface="Livvic"/>
                <a:ea typeface="Livvic"/>
                <a:cs typeface="Livvic"/>
                <a:sym typeface="Livv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Google Shape;67;p14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386149" y="8956592"/>
            <a:ext cx="7514702" cy="2024401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2323650" y="11929025"/>
            <a:ext cx="5639700" cy="15183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Google Shape;71;p15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xfrm>
            <a:off x="809999" y="2322020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Google Shape;74;p16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809999" y="2501787"/>
            <a:ext cx="8667001" cy="1386001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64" name="Google Shape;77;p17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2592503" y="6724842"/>
            <a:ext cx="5204102" cy="11256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itle Text"/>
          <p:cNvSpPr txBox="1"/>
          <p:nvPr>
            <p:ph type="title"/>
          </p:nvPr>
        </p:nvSpPr>
        <p:spPr>
          <a:xfrm>
            <a:off x="809999" y="2791429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4" name="Google Shape;83;p18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809999" y="2317594"/>
            <a:ext cx="8667001" cy="13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809999" y="4784135"/>
            <a:ext cx="8667001" cy="2883001"/>
          </a:xfrm>
          <a:prstGeom prst="rect">
            <a:avLst/>
          </a:prstGeom>
        </p:spPr>
        <p:txBody>
          <a:bodyPr/>
          <a:lstStyle>
            <a:lvl1pPr algn="ctr">
              <a:buFont typeface="Arial"/>
            </a:lvl1pPr>
            <a:lvl2pPr algn="ctr">
              <a:buFont typeface="Arial"/>
            </a:lvl2pPr>
            <a:lvl3pPr algn="ctr">
              <a:buFont typeface="Arial"/>
            </a:lvl3pPr>
            <a:lvl4pPr algn="ctr">
              <a:buFont typeface="Arial"/>
            </a:lvl4pPr>
            <a:lvl5pPr algn="ctr">
              <a:buFont typeface="Aria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Google Shape;87;p19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1386149" y="8761624"/>
            <a:ext cx="7514702" cy="2024401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2474099" y="10584799"/>
            <a:ext cx="5338802" cy="15183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Google Shape;15;p3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1018049" y="13398864"/>
            <a:ext cx="3917402" cy="1140001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Title Text"/>
          <p:cNvSpPr txBox="1"/>
          <p:nvPr>
            <p:ph type="title"/>
          </p:nvPr>
        </p:nvSpPr>
        <p:spPr>
          <a:xfrm>
            <a:off x="809999" y="2334216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4" name="Google Shape;98;p20"/>
          <p:cNvSpPr/>
          <p:nvPr/>
        </p:nvSpPr>
        <p:spPr>
          <a:xfrm>
            <a:off x="0" y="-19325"/>
            <a:ext cx="10317900" cy="1828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9"/>
                </a:moveTo>
                <a:lnTo>
                  <a:pt x="1557" y="20721"/>
                </a:lnTo>
                <a:lnTo>
                  <a:pt x="20043" y="20721"/>
                </a:lnTo>
                <a:lnTo>
                  <a:pt x="20043" y="879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/>
          <p:nvPr>
            <p:ph type="title"/>
          </p:nvPr>
        </p:nvSpPr>
        <p:spPr>
          <a:xfrm>
            <a:off x="1386149" y="8956592"/>
            <a:ext cx="7514702" cy="2024401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Title Text</a:t>
            </a:r>
          </a:p>
        </p:txBody>
      </p:sp>
      <p:sp>
        <p:nvSpPr>
          <p:cNvPr id="203" name="Body Level One…"/>
          <p:cNvSpPr txBox="1"/>
          <p:nvPr>
            <p:ph type="body" sz="quarter" idx="1"/>
          </p:nvPr>
        </p:nvSpPr>
        <p:spPr>
          <a:xfrm>
            <a:off x="2333699" y="11956399"/>
            <a:ext cx="5619602" cy="15183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Google Shape;102;p21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/>
          <p:nvPr>
            <p:ph type="title"/>
          </p:nvPr>
        </p:nvSpPr>
        <p:spPr>
          <a:xfrm>
            <a:off x="1386149" y="8956592"/>
            <a:ext cx="7514702" cy="2024401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sz="quarter" idx="1"/>
          </p:nvPr>
        </p:nvSpPr>
        <p:spPr>
          <a:xfrm>
            <a:off x="2474099" y="12059974"/>
            <a:ext cx="5338802" cy="15183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Google Shape;106;p22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1018049" y="5825849"/>
            <a:ext cx="3917402" cy="8937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1pPr>
            <a:lvl2pPr marL="431800" indent="508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2pPr>
            <a:lvl3pPr marL="431800" indent="5080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3pPr>
            <a:lvl4pPr marL="431800" indent="9652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4pPr>
            <a:lvl5pPr marL="431800" indent="1422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Title Text"/>
          <p:cNvSpPr txBox="1"/>
          <p:nvPr>
            <p:ph type="title"/>
          </p:nvPr>
        </p:nvSpPr>
        <p:spPr>
          <a:xfrm>
            <a:off x="809999" y="2334216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4" name="Google Shape;121;p23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/>
          <p:nvPr>
            <p:ph type="title"/>
          </p:nvPr>
        </p:nvSpPr>
        <p:spPr>
          <a:xfrm>
            <a:off x="809999" y="2334216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3" name="Body Level One…"/>
          <p:cNvSpPr txBox="1"/>
          <p:nvPr>
            <p:ph type="body" sz="quarter" idx="1"/>
          </p:nvPr>
        </p:nvSpPr>
        <p:spPr>
          <a:xfrm>
            <a:off x="2996025" y="5047200"/>
            <a:ext cx="6180300" cy="799201"/>
          </a:xfrm>
          <a:prstGeom prst="rect">
            <a:avLst/>
          </a:prstGeom>
        </p:spPr>
        <p:txBody>
          <a:bodyPr anchor="ctr"/>
          <a:lstStyle>
            <a:lvl1pPr marL="431800" indent="-406400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1pPr>
            <a:lvl2pPr marL="431800" indent="50800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2pPr>
            <a:lvl3pPr marL="431800" indent="508000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3pPr>
            <a:lvl4pPr marL="431800" indent="965200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4pPr>
            <a:lvl5pPr marL="431800" indent="1422400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Google Shape;130;p24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/>
          <p:nvPr>
            <p:ph type="title"/>
          </p:nvPr>
        </p:nvSpPr>
        <p:spPr>
          <a:xfrm>
            <a:off x="809999" y="2331278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quarter" idx="1"/>
          </p:nvPr>
        </p:nvSpPr>
        <p:spPr>
          <a:xfrm>
            <a:off x="5554374" y="7056242"/>
            <a:ext cx="3644701" cy="1125601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Google Shape;141;p25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809999" y="2322020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2053350" y="11079888"/>
            <a:ext cx="6180300" cy="799201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1pPr>
            <a:lvl2pPr marL="431800" indent="508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2pPr>
            <a:lvl3pPr marL="431800" indent="5080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3pPr>
            <a:lvl4pPr marL="431800" indent="9652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4pPr>
            <a:lvl5pPr marL="431800" indent="1422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Google Shape;146;p26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xfrm>
            <a:off x="809999" y="5378610"/>
            <a:ext cx="8667001" cy="1910401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2704700" y="9039100"/>
            <a:ext cx="4877700" cy="16704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Google Shape;151;p27"/>
          <p:cNvSpPr txBox="1"/>
          <p:nvPr/>
        </p:nvSpPr>
        <p:spPr>
          <a:xfrm>
            <a:off x="1409999" y="12062366"/>
            <a:ext cx="7467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300"/>
              </a:spcBef>
              <a:defRPr sz="2400">
                <a:latin typeface="Livvic"/>
                <a:ea typeface="Livvic"/>
                <a:cs typeface="Livvic"/>
                <a:sym typeface="Livvic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chemeClr val="accent2">
                      <a:lumOff val="44000"/>
                    </a:schemeClr>
                  </a:solidFill>
                </a:uFill>
                <a:hlinkClick r:id="rId3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chemeClr val="accent2">
                      <a:lumOff val="44000"/>
                    </a:schemeClr>
                  </a:solidFill>
                </a:uFill>
                <a:hlinkClick r:id="rId4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chemeClr val="accent2">
                      <a:lumOff val="44000"/>
                    </a:schemeClr>
                  </a:solidFill>
                </a:uFill>
                <a:hlinkClick r:id="rId5" invalidUrl="" action="" tgtFrame="" tooltip="" history="1" highlightClick="0" endSnd="0"/>
              </a:rPr>
              <a:t>Freepik</a:t>
            </a:r>
            <a:r>
              <a:t>. </a:t>
            </a:r>
          </a:p>
        </p:txBody>
      </p:sp>
      <p:sp>
        <p:nvSpPr>
          <p:cNvPr id="265" name="Google Shape;152;p27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154;p28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56;p29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809999" y="2331074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2053350" y="7526800"/>
            <a:ext cx="6180300" cy="7992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1pPr>
            <a:lvl2pPr marL="431800" indent="508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2pPr>
            <a:lvl3pPr marL="431800" indent="5080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3pPr>
            <a:lvl4pPr marL="431800" indent="9652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4pPr>
            <a:lvl5pPr marL="431800" indent="1422400" algn="ctr">
              <a:buClrTx/>
              <a:buSzTx/>
              <a:buFontTx/>
              <a:buNone/>
              <a:defRPr sz="4800">
                <a:latin typeface="Bungee"/>
                <a:ea typeface="Bungee"/>
                <a:cs typeface="Bungee"/>
                <a:sym typeface="Bunge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7;p5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809999" y="2317606"/>
            <a:ext cx="8667001" cy="13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Google Shape;30;p6"/>
          <p:cNvSpPr/>
          <p:nvPr/>
        </p:nvSpPr>
        <p:spPr>
          <a:xfrm>
            <a:off x="0" y="-19326"/>
            <a:ext cx="10317900" cy="1830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8"/>
                </a:moveTo>
                <a:lnTo>
                  <a:pt x="1557" y="20722"/>
                </a:lnTo>
                <a:lnTo>
                  <a:pt x="20043" y="20722"/>
                </a:lnTo>
                <a:lnTo>
                  <a:pt x="20043" y="87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809999" y="2514917"/>
            <a:ext cx="8667001" cy="10002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>
            <a:off x="2088600" y="12806699"/>
            <a:ext cx="6109800" cy="3281401"/>
          </a:xfrm>
          <a:prstGeom prst="rect">
            <a:avLst/>
          </a:prstGeom>
        </p:spPr>
        <p:txBody>
          <a:bodyPr anchor="ctr"/>
          <a:lstStyle>
            <a:lvl1pPr marL="431800" indent="-406400" algn="ctr">
              <a:buClrTx/>
              <a:buSzTx/>
              <a:buFontTx/>
              <a:buNone/>
            </a:lvl1pPr>
            <a:lvl2pPr marL="431800" indent="50800" algn="ctr">
              <a:buClrTx/>
              <a:buSzTx/>
              <a:buFontTx/>
              <a:buNone/>
            </a:lvl2pPr>
            <a:lvl3pPr marL="431800" indent="508000" algn="ctr">
              <a:buClrTx/>
              <a:buSzTx/>
              <a:buFontTx/>
              <a:buNone/>
            </a:lvl3pPr>
            <a:lvl4pPr marL="431800" indent="965200" algn="ctr">
              <a:buClrTx/>
              <a:buSzTx/>
              <a:buFontTx/>
              <a:buNone/>
            </a:lvl4pPr>
            <a:lvl5pPr marL="431800" indent="14224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Google Shape;34;p7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809999" y="7226599"/>
            <a:ext cx="8667001" cy="4757401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Google Shape;37;p8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235950" y="8664124"/>
            <a:ext cx="6126601" cy="29931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235849" y="11831066"/>
            <a:ext cx="7809002" cy="3201601"/>
          </a:xfrm>
          <a:prstGeom prst="rect">
            <a:avLst/>
          </a:prstGeom>
        </p:spPr>
        <p:txBody>
          <a:bodyPr/>
          <a:lstStyle>
            <a:lvl1pPr marL="431800" indent="-406400">
              <a:buClrTx/>
              <a:buSzTx/>
              <a:buFontTx/>
              <a:buNone/>
            </a:lvl1pPr>
            <a:lvl2pPr marL="431800" indent="50800">
              <a:buClrTx/>
              <a:buSzTx/>
              <a:buFontTx/>
              <a:buNone/>
            </a:lvl2pPr>
            <a:lvl3pPr marL="431800" indent="508000">
              <a:buClrTx/>
              <a:buSzTx/>
              <a:buFontTx/>
              <a:buNone/>
            </a:lvl3pPr>
            <a:lvl4pPr marL="431800" indent="965200">
              <a:buClrTx/>
              <a:buSzTx/>
              <a:buFontTx/>
              <a:buNone/>
            </a:lvl4pPr>
            <a:lvl5pPr marL="431800" indent="14224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Google Shape;41;p9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/>
          <p:nvPr>
            <p:ph type="title"/>
          </p:nvPr>
        </p:nvSpPr>
        <p:spPr>
          <a:xfrm>
            <a:off x="809999" y="2557108"/>
            <a:ext cx="8667001" cy="2938501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91" name="Google Shape;44;p10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/>
          <p:cNvSpPr/>
          <p:nvPr/>
        </p:nvSpPr>
        <p:spPr>
          <a:xfrm flipH="1" rot="10800000">
            <a:off x="8771102" y="17424837"/>
            <a:ext cx="122399" cy="112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2" h="21600" fill="norm" stroke="1" extrusionOk="0">
                <a:moveTo>
                  <a:pt x="7599" y="0"/>
                </a:moveTo>
                <a:cubicBezTo>
                  <a:pt x="6996" y="0"/>
                  <a:pt x="6336" y="107"/>
                  <a:pt x="5648" y="320"/>
                </a:cubicBezTo>
                <a:cubicBezTo>
                  <a:pt x="-921" y="2776"/>
                  <a:pt x="-261" y="9252"/>
                  <a:pt x="399" y="17365"/>
                </a:cubicBezTo>
                <a:cubicBezTo>
                  <a:pt x="829" y="17259"/>
                  <a:pt x="1259" y="17223"/>
                  <a:pt x="1689" y="17223"/>
                </a:cubicBezTo>
                <a:cubicBezTo>
                  <a:pt x="5533" y="17223"/>
                  <a:pt x="9148" y="21600"/>
                  <a:pt x="12877" y="21600"/>
                </a:cubicBezTo>
                <a:cubicBezTo>
                  <a:pt x="14368" y="21600"/>
                  <a:pt x="15860" y="20924"/>
                  <a:pt x="17409" y="19002"/>
                </a:cubicBezTo>
                <a:cubicBezTo>
                  <a:pt x="20679" y="14946"/>
                  <a:pt x="18069" y="11707"/>
                  <a:pt x="16118" y="8434"/>
                </a:cubicBezTo>
                <a:cubicBezTo>
                  <a:pt x="13852" y="4235"/>
                  <a:pt x="11586" y="0"/>
                  <a:pt x="759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809999" y="2325552"/>
            <a:ext cx="8667001" cy="13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09999" y="5308899"/>
            <a:ext cx="8667001" cy="75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Google Shape;20;p4"/>
          <p:cNvSpPr/>
          <p:nvPr/>
        </p:nvSpPr>
        <p:spPr>
          <a:xfrm>
            <a:off x="0" y="-28699"/>
            <a:ext cx="10317900" cy="183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6"/>
                </a:moveTo>
                <a:lnTo>
                  <a:pt x="1557" y="20724"/>
                </a:lnTo>
                <a:lnTo>
                  <a:pt x="20043" y="20724"/>
                </a:lnTo>
                <a:lnTo>
                  <a:pt x="20043" y="8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972050" y="16461316"/>
            <a:ext cx="2400300" cy="9779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300" u="none">
          <a:ln>
            <a:noFill/>
          </a:ln>
          <a:solidFill>
            <a:schemeClr val="accent2">
              <a:lumOff val="44000"/>
            </a:schemeClr>
          </a:solidFill>
          <a:uFillTx/>
          <a:latin typeface="Bungee"/>
          <a:ea typeface="Bungee"/>
          <a:cs typeface="Bungee"/>
          <a:sym typeface="Bungee"/>
        </a:defRPr>
      </a:lvl9pPr>
    </p:titleStyle>
    <p:bodyStyle>
      <a:lvl1pPr marL="4572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●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1pPr>
      <a:lvl2pPr marL="9144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○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2pPr>
      <a:lvl3pPr marL="13716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■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3pPr>
      <a:lvl4pPr marL="18288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●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4pPr>
      <a:lvl5pPr marL="22860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○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5pPr>
      <a:lvl6pPr marL="27432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■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6pPr>
      <a:lvl7pPr marL="32004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●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7pPr>
      <a:lvl8pPr marL="36576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○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8pPr>
      <a:lvl9pPr marL="4114800" marR="0" indent="-4318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>
            <a:lumOff val="44000"/>
          </a:schemeClr>
        </a:buClr>
        <a:buSzPts val="3200"/>
        <a:buFont typeface="Helvetica"/>
        <a:buChar char="■"/>
        <a:tabLst/>
        <a:defRPr b="0" baseline="0" cap="none" i="0" spc="0" strike="noStrike" sz="3200" u="none">
          <a:ln>
            <a:noFill/>
          </a:ln>
          <a:solidFill>
            <a:schemeClr val="accent2">
              <a:lumOff val="44000"/>
            </a:schemeClr>
          </a:solidFill>
          <a:uFillTx/>
          <a:latin typeface="Livvic"/>
          <a:ea typeface="Livvic"/>
          <a:cs typeface="Livvic"/>
          <a:sym typeface="Livv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hyperlink" Target="mailto:amastera@worldlacrosse.sport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hyperlink" Target="mailto:amastera@worldlacrosse.sport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BF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ixes Toolkit Cover_Thumbnail.png" descr="Sixes Toolkit Cover_Thumbnail.png"/>
          <p:cNvPicPr>
            <a:picLocks noChangeAspect="1"/>
          </p:cNvPicPr>
          <p:nvPr/>
        </p:nvPicPr>
        <p:blipFill>
          <a:blip r:embed="rId2">
            <a:extLst/>
          </a:blip>
          <a:srcRect l="55780" t="0" r="12246" b="0"/>
          <a:stretch>
            <a:fillRect/>
          </a:stretch>
        </p:blipFill>
        <p:spPr>
          <a:xfrm>
            <a:off x="2793575" y="4212034"/>
            <a:ext cx="4730726" cy="9863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WL_SIXES_PATTERN.pdf" descr="WL_SIXES_PATTERN.pdf"/>
          <p:cNvPicPr>
            <a:picLocks noChangeAspect="1"/>
          </p:cNvPicPr>
          <p:nvPr/>
        </p:nvPicPr>
        <p:blipFill>
          <a:blip r:embed="rId3">
            <a:extLst/>
          </a:blip>
          <a:srcRect l="23459" t="4871" r="59363" b="74186"/>
          <a:stretch>
            <a:fillRect/>
          </a:stretch>
        </p:blipFill>
        <p:spPr>
          <a:xfrm>
            <a:off x="668337" y="14711940"/>
            <a:ext cx="8950358" cy="5779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WL_SIXES_LOGO_WHITE.pdf" descr="WL_SIXES_LOGO_WHIT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0201" y="1088824"/>
            <a:ext cx="7086598" cy="202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</a:t>
            </a:r>
          </a:p>
          <a:p>
            <a:pPr>
              <a:defRPr b="0">
                <a:solidFill>
                  <a:srgbClr val="37FF26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SOCIAL FRAMES</a:t>
            </a:r>
          </a:p>
        </p:txBody>
      </p:sp>
      <p:pic>
        <p:nvPicPr>
          <p:cNvPr id="371" name="Framed Logo 3.png" descr="Framed Logo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78500"/>
            <a:ext cx="102870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</a:t>
            </a:r>
          </a:p>
          <a:p>
            <a:pPr>
              <a:defRPr b="0">
                <a:solidFill>
                  <a:srgbClr val="37FF26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INFOGRAPHICS</a:t>
            </a:r>
          </a:p>
        </p:txBody>
      </p:sp>
      <p:pic>
        <p:nvPicPr>
          <p:cNvPr id="374" name="IG Introduction V3-04.png" descr="IG Introduction V3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425" y="5500242"/>
            <a:ext cx="9520150" cy="9518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</a:t>
            </a:r>
          </a:p>
          <a:p>
            <a:pPr>
              <a:defRPr b="0">
                <a:solidFill>
                  <a:srgbClr val="37FF26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INFOGRAPHICS</a:t>
            </a:r>
          </a:p>
        </p:txBody>
      </p:sp>
      <p:pic>
        <p:nvPicPr>
          <p:cNvPr id="377" name="IG Introduction V3-05.png" descr="IG Introduction V3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630" y="5935761"/>
            <a:ext cx="9367740" cy="9367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</a:t>
            </a:r>
          </a:p>
          <a:p>
            <a:pPr>
              <a:defRPr b="0" sz="5500">
                <a:solidFill>
                  <a:srgbClr val="53FF2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INFOGRAPHICS</a:t>
            </a:r>
          </a:p>
        </p:txBody>
      </p:sp>
      <p:pic>
        <p:nvPicPr>
          <p:cNvPr id="380" name="IG Introduction V3-06.png" descr="IG Introduction V3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5582939"/>
            <a:ext cx="9474200" cy="947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</a:t>
            </a:r>
          </a:p>
          <a:p>
            <a:pPr>
              <a:defRPr b="0" sz="5500">
                <a:solidFill>
                  <a:srgbClr val="53FF2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INFOGRAPHICS</a:t>
            </a:r>
          </a:p>
        </p:txBody>
      </p:sp>
      <p:pic>
        <p:nvPicPr>
          <p:cNvPr id="383" name="IG Introduction V3-07.png" descr="IG Introduction V3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65" y="5619717"/>
            <a:ext cx="9473470" cy="9475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</a:t>
            </a:r>
          </a:p>
          <a:p>
            <a:pPr>
              <a:defRPr b="0" sz="5500">
                <a:solidFill>
                  <a:srgbClr val="53FF2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INFOGRAPHICS</a:t>
            </a:r>
          </a:p>
        </p:txBody>
      </p:sp>
      <p:pic>
        <p:nvPicPr>
          <p:cNvPr id="386" name="Comparison v3 -02 (1).png" descr="Comparison v3 -02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05738"/>
            <a:ext cx="10287000" cy="578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WL SIXES SOCIAL ACTIVATION ASSETS"/>
          <p:cNvSpPr txBox="1"/>
          <p:nvPr>
            <p:ph type="title"/>
          </p:nvPr>
        </p:nvSpPr>
        <p:spPr>
          <a:xfrm>
            <a:off x="825450" y="3397297"/>
            <a:ext cx="8667000" cy="2938501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SOCIAL ACTIVATION </a:t>
            </a:r>
            <a:r>
              <a:rPr>
                <a:solidFill>
                  <a:srgbClr val="7BFB4C"/>
                </a:solidFill>
              </a:rPr>
              <a:t>ASSETS</a:t>
            </a:r>
          </a:p>
        </p:txBody>
      </p:sp>
      <p:sp>
        <p:nvSpPr>
          <p:cNvPr id="389" name="Google Shape;186;p36"/>
          <p:cNvSpPr txBox="1"/>
          <p:nvPr/>
        </p:nvSpPr>
        <p:spPr>
          <a:xfrm>
            <a:off x="2626684" y="5681987"/>
            <a:ext cx="4731202" cy="148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WL SIXES LOGOS</a:t>
            </a:r>
          </a:p>
        </p:txBody>
      </p:sp>
      <p:sp>
        <p:nvSpPr>
          <p:cNvPr id="390" name="Google Shape;187;p36"/>
          <p:cNvSpPr txBox="1"/>
          <p:nvPr/>
        </p:nvSpPr>
        <p:spPr>
          <a:xfrm>
            <a:off x="2863397" y="6909613"/>
            <a:ext cx="4591106" cy="121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04087">
              <a:defRPr sz="2464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https://worldlacrosse.sport/sixes/sixes-brand-communications/</a:t>
            </a:r>
          </a:p>
        </p:txBody>
      </p:sp>
      <p:sp>
        <p:nvSpPr>
          <p:cNvPr id="391" name="Google Shape;188;p36"/>
          <p:cNvSpPr txBox="1"/>
          <p:nvPr/>
        </p:nvSpPr>
        <p:spPr>
          <a:xfrm>
            <a:off x="2861535" y="8697149"/>
            <a:ext cx="4261500" cy="89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AVATARS</a:t>
            </a:r>
          </a:p>
        </p:txBody>
      </p:sp>
      <p:sp>
        <p:nvSpPr>
          <p:cNvPr id="392" name="Google Shape;189;p36"/>
          <p:cNvSpPr txBox="1"/>
          <p:nvPr/>
        </p:nvSpPr>
        <p:spPr>
          <a:xfrm>
            <a:off x="3284714" y="9340976"/>
            <a:ext cx="3717572" cy="104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9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https://bit.ly/3vQRbvK</a:t>
            </a:r>
          </a:p>
        </p:txBody>
      </p:sp>
      <p:sp>
        <p:nvSpPr>
          <p:cNvPr id="393" name="Google Shape;190;p36"/>
          <p:cNvSpPr txBox="1"/>
          <p:nvPr/>
        </p:nvSpPr>
        <p:spPr>
          <a:xfrm>
            <a:off x="2861535" y="11046341"/>
            <a:ext cx="4261500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1DFF04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FRAMES</a:t>
            </a:r>
          </a:p>
        </p:txBody>
      </p:sp>
      <p:sp>
        <p:nvSpPr>
          <p:cNvPr id="394" name="Google Shape;192;p36"/>
          <p:cNvSpPr txBox="1"/>
          <p:nvPr/>
        </p:nvSpPr>
        <p:spPr>
          <a:xfrm>
            <a:off x="2861535" y="13386170"/>
            <a:ext cx="4261500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5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INFOGRAPHICS</a:t>
            </a:r>
          </a:p>
        </p:txBody>
      </p:sp>
      <p:sp>
        <p:nvSpPr>
          <p:cNvPr id="395" name="Google Shape;193;p36"/>
          <p:cNvSpPr txBox="1"/>
          <p:nvPr/>
        </p:nvSpPr>
        <p:spPr>
          <a:xfrm>
            <a:off x="2961369" y="14226029"/>
            <a:ext cx="4061832" cy="139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2656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https://worldlacrosse.sport/sixes/sixes-resources/</a:t>
            </a:r>
          </a:p>
        </p:txBody>
      </p:sp>
      <p:sp>
        <p:nvSpPr>
          <p:cNvPr id="396" name="Google Shape;189;p36"/>
          <p:cNvSpPr txBox="1"/>
          <p:nvPr/>
        </p:nvSpPr>
        <p:spPr>
          <a:xfrm>
            <a:off x="3028200" y="11393007"/>
            <a:ext cx="4261501" cy="149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9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https://bit.ly/3vQRbvK</a:t>
            </a:r>
          </a:p>
        </p:txBody>
      </p:sp>
      <p:pic>
        <p:nvPicPr>
          <p:cNvPr id="397" name="WL_SIXES_LOGO_WHITE.pdf" descr="WL_SIXES_LOGO_WHIT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864" y="582729"/>
            <a:ext cx="7598202" cy="2175508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ADDITIONAL QUESTIONS?…"/>
          <p:cNvSpPr txBox="1"/>
          <p:nvPr/>
        </p:nvSpPr>
        <p:spPr>
          <a:xfrm>
            <a:off x="690232" y="16963570"/>
            <a:ext cx="8937436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3300">
                <a:solidFill>
                  <a:srgbClr val="75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ADDITIONAL QUESTIONS?</a:t>
            </a:r>
          </a:p>
          <a:p>
            <a:pPr algn="ctr">
              <a:defRPr sz="3300">
                <a:solidFill>
                  <a:srgbClr val="75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Please email </a:t>
            </a:r>
            <a:r>
              <a:rPr u="sng">
                <a:solidFill>
                  <a:schemeClr val="accent2">
                    <a:lumOff val="44000"/>
                  </a:schemeClr>
                </a:solidFill>
                <a:uFill>
                  <a:solidFill>
                    <a:schemeClr val="accent2">
                      <a:lumOff val="44000"/>
                    </a:schemeClr>
                  </a:solidFill>
                </a:uFill>
                <a:hlinkClick r:id="rId3" invalidUrl="" action="" tgtFrame="" tooltip="" history="1" highlightClick="0" endSnd="0"/>
              </a:rPr>
              <a:t>amastera@worldlacrosse.sport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76;p35"/>
          <p:cNvSpPr txBox="1"/>
          <p:nvPr>
            <p:ph type="title"/>
          </p:nvPr>
        </p:nvSpPr>
        <p:spPr>
          <a:xfrm>
            <a:off x="810000" y="2325552"/>
            <a:ext cx="8667000" cy="1386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CONTENTS OF THIS </a:t>
            </a:r>
          </a:p>
        </p:txBody>
      </p:sp>
      <p:sp>
        <p:nvSpPr>
          <p:cNvPr id="310" name="Google Shape;177;p35"/>
          <p:cNvSpPr txBox="1"/>
          <p:nvPr>
            <p:ph type="body" idx="1"/>
          </p:nvPr>
        </p:nvSpPr>
        <p:spPr>
          <a:xfrm>
            <a:off x="825450" y="6032702"/>
            <a:ext cx="8667000" cy="9731386"/>
          </a:xfrm>
          <a:prstGeom prst="rect">
            <a:avLst/>
          </a:prstGeom>
        </p:spPr>
        <p:txBody>
          <a:bodyPr/>
          <a:lstStyle/>
          <a:p>
            <a:pPr marL="0" indent="0" defTabSz="795527">
              <a:buSzTx/>
              <a:buNone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Here’s what you’ll find in this World Lacrosse Sixes toolkit/template slides: </a:t>
            </a:r>
          </a:p>
          <a:p>
            <a:pPr marL="397764" indent="-320421" defTabSz="795527">
              <a:spcBef>
                <a:spcPts val="13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 Social Media Strategy/Timeline for the May 18th Launch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 slide structure based on a WL Sixes Social Media strategy, which you can easily adapt and customize to your needs. For more info on how to edit the template, please visit WL Sixes Brand &amp; Communications Guidelines 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An assortment of graphic resources that are suitable for use in the presentation can be found at the end of the slideshow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 selection of Avatar slides, where you’ll find a blank Avatar template you can edit and fill with custom colors.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 selection of Social Media Frame slides, where you’ll find examples and blank Frame Templates you can edit for your NGB/program needs.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A Social Media infographic describing World Lacrosse Sixes and how to play it</a:t>
            </a:r>
          </a:p>
          <a:p>
            <a:pPr marL="397764" indent="-320421" defTabSz="795527">
              <a:spcBef>
                <a:spcPts val="100"/>
              </a:spcBef>
              <a:buSzPts val="2500"/>
              <a:defRPr sz="2523">
                <a:latin typeface="Flama Book"/>
                <a:ea typeface="Flama Book"/>
                <a:cs typeface="Flama Book"/>
                <a:sym typeface="Flama Book"/>
              </a:defRPr>
            </a:pPr>
            <a:r>
              <a:t>Final slides with: additional assets and contact information for any questions!</a:t>
            </a:r>
            <a:endParaRPr sz="1914"/>
          </a:p>
        </p:txBody>
      </p:sp>
      <p:sp>
        <p:nvSpPr>
          <p:cNvPr id="311" name="Google Shape;178;p35"/>
          <p:cNvSpPr txBox="1"/>
          <p:nvPr/>
        </p:nvSpPr>
        <p:spPr>
          <a:xfrm>
            <a:off x="1822135" y="3838549"/>
            <a:ext cx="6642730" cy="13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b="1" sz="4565">
                <a:ln w="26247">
                  <a:solidFill>
                    <a:srgbClr val="7BFB4C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NGB SOCIAL ACTIVATION TOOLKIT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185;p36"/>
          <p:cNvSpPr txBox="1"/>
          <p:nvPr/>
        </p:nvSpPr>
        <p:spPr>
          <a:xfrm>
            <a:off x="1032866" y="6702546"/>
            <a:ext cx="3811800" cy="1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pPr>
            <a:r>
              <a:t>Next steps &amp; </a:t>
            </a:r>
          </a:p>
          <a:p>
            <a: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pPr>
            <a:r>
              <a:t>call to action</a:t>
            </a:r>
          </a:p>
        </p:txBody>
      </p:sp>
      <p:sp>
        <p:nvSpPr>
          <p:cNvPr id="314" name="Google Shape;186;p36"/>
          <p:cNvSpPr txBox="1"/>
          <p:nvPr/>
        </p:nvSpPr>
        <p:spPr>
          <a:xfrm>
            <a:off x="5217484" y="5351787"/>
            <a:ext cx="4261501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WL SIXES LOGOS</a:t>
            </a:r>
          </a:p>
        </p:txBody>
      </p:sp>
      <p:sp>
        <p:nvSpPr>
          <p:cNvPr id="315" name="Google Shape;187;p36"/>
          <p:cNvSpPr txBox="1"/>
          <p:nvPr/>
        </p:nvSpPr>
        <p:spPr>
          <a:xfrm>
            <a:off x="5460821" y="6680868"/>
            <a:ext cx="3811801" cy="1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Additional access to the Sixes Logos</a:t>
            </a:r>
          </a:p>
        </p:txBody>
      </p:sp>
      <p:sp>
        <p:nvSpPr>
          <p:cNvPr id="316" name="Google Shape;188;p36"/>
          <p:cNvSpPr txBox="1"/>
          <p:nvPr/>
        </p:nvSpPr>
        <p:spPr>
          <a:xfrm>
            <a:off x="808016" y="9773544"/>
            <a:ext cx="4261500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AVATARS</a:t>
            </a:r>
          </a:p>
        </p:txBody>
      </p:sp>
      <p:sp>
        <p:nvSpPr>
          <p:cNvPr id="317" name="Google Shape;189;p36"/>
          <p:cNvSpPr txBox="1"/>
          <p:nvPr/>
        </p:nvSpPr>
        <p:spPr>
          <a:xfrm>
            <a:off x="1032866" y="10831269"/>
            <a:ext cx="3811800" cy="1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Here you can customize avatars</a:t>
            </a:r>
          </a:p>
        </p:txBody>
      </p:sp>
      <p:sp>
        <p:nvSpPr>
          <p:cNvPr id="318" name="Google Shape;190;p36"/>
          <p:cNvSpPr txBox="1"/>
          <p:nvPr/>
        </p:nvSpPr>
        <p:spPr>
          <a:xfrm>
            <a:off x="5217483" y="9773544"/>
            <a:ext cx="4261501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1DFF04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FRAMES</a:t>
            </a:r>
          </a:p>
        </p:txBody>
      </p:sp>
      <p:sp>
        <p:nvSpPr>
          <p:cNvPr id="319" name="Google Shape;192;p36"/>
          <p:cNvSpPr txBox="1"/>
          <p:nvPr/>
        </p:nvSpPr>
        <p:spPr>
          <a:xfrm>
            <a:off x="808016" y="14195176"/>
            <a:ext cx="4261500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5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INFOGRAPHICS</a:t>
            </a:r>
          </a:p>
        </p:txBody>
      </p:sp>
      <p:sp>
        <p:nvSpPr>
          <p:cNvPr id="320" name="Google Shape;193;p36"/>
          <p:cNvSpPr txBox="1"/>
          <p:nvPr/>
        </p:nvSpPr>
        <p:spPr>
          <a:xfrm>
            <a:off x="1032866" y="15162125"/>
            <a:ext cx="3811800" cy="1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Access Sixes Infographics</a:t>
            </a:r>
          </a:p>
        </p:txBody>
      </p:sp>
      <p:sp>
        <p:nvSpPr>
          <p:cNvPr id="321" name="Google Shape;194;p36"/>
          <p:cNvSpPr txBox="1"/>
          <p:nvPr/>
        </p:nvSpPr>
        <p:spPr>
          <a:xfrm>
            <a:off x="5217483" y="14195302"/>
            <a:ext cx="4261501" cy="8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ASSET LINKS</a:t>
            </a:r>
          </a:p>
        </p:txBody>
      </p:sp>
      <p:sp>
        <p:nvSpPr>
          <p:cNvPr id="322" name="Google Shape;195;p36"/>
          <p:cNvSpPr txBox="1"/>
          <p:nvPr/>
        </p:nvSpPr>
        <p:spPr>
          <a:xfrm>
            <a:off x="5442334" y="15162125"/>
            <a:ext cx="3811801" cy="1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Sixes Brand Assets (website links/info)</a:t>
            </a:r>
          </a:p>
        </p:txBody>
      </p:sp>
      <p:sp>
        <p:nvSpPr>
          <p:cNvPr id="323" name="Google Shape;196;p36"/>
          <p:cNvSpPr txBox="1"/>
          <p:nvPr/>
        </p:nvSpPr>
        <p:spPr>
          <a:xfrm>
            <a:off x="2175588" y="4430323"/>
            <a:ext cx="1556552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01.</a:t>
            </a:r>
          </a:p>
        </p:txBody>
      </p:sp>
      <p:sp>
        <p:nvSpPr>
          <p:cNvPr id="324" name="Google Shape;197;p36"/>
          <p:cNvSpPr txBox="1"/>
          <p:nvPr/>
        </p:nvSpPr>
        <p:spPr>
          <a:xfrm>
            <a:off x="6569950" y="4441699"/>
            <a:ext cx="1593543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02.</a:t>
            </a:r>
          </a:p>
        </p:txBody>
      </p:sp>
      <p:sp>
        <p:nvSpPr>
          <p:cNvPr id="325" name="Google Shape;198;p36"/>
          <p:cNvSpPr txBox="1"/>
          <p:nvPr/>
        </p:nvSpPr>
        <p:spPr>
          <a:xfrm>
            <a:off x="2160499" y="8856619"/>
            <a:ext cx="1586729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03.</a:t>
            </a:r>
          </a:p>
        </p:txBody>
      </p:sp>
      <p:sp>
        <p:nvSpPr>
          <p:cNvPr id="326" name="Google Shape;199;p36"/>
          <p:cNvSpPr txBox="1"/>
          <p:nvPr/>
        </p:nvSpPr>
        <p:spPr>
          <a:xfrm>
            <a:off x="2160499" y="13215819"/>
            <a:ext cx="1601330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05.</a:t>
            </a:r>
          </a:p>
        </p:txBody>
      </p:sp>
      <p:sp>
        <p:nvSpPr>
          <p:cNvPr id="327" name="Google Shape;200;p36"/>
          <p:cNvSpPr txBox="1"/>
          <p:nvPr/>
        </p:nvSpPr>
        <p:spPr>
          <a:xfrm>
            <a:off x="6569950" y="13215819"/>
            <a:ext cx="1646109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06.</a:t>
            </a:r>
          </a:p>
        </p:txBody>
      </p:sp>
      <p:sp>
        <p:nvSpPr>
          <p:cNvPr id="328" name="Google Shape;201;p36"/>
          <p:cNvSpPr txBox="1"/>
          <p:nvPr/>
        </p:nvSpPr>
        <p:spPr>
          <a:xfrm>
            <a:off x="6569950" y="8856619"/>
            <a:ext cx="1661684" cy="7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58951">
              <a:defRPr sz="4731">
                <a:ln w="1968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04.</a:t>
            </a:r>
          </a:p>
        </p:txBody>
      </p:sp>
      <p:sp>
        <p:nvSpPr>
          <p:cNvPr id="329" name="TABLE OF CONTENTS"/>
          <p:cNvSpPr txBox="1"/>
          <p:nvPr/>
        </p:nvSpPr>
        <p:spPr>
          <a:xfrm>
            <a:off x="1322713" y="3249677"/>
            <a:ext cx="779880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700">
                <a:ln w="28575">
                  <a:solidFill>
                    <a:schemeClr val="accent2">
                      <a:lumOff val="44000"/>
                    </a:schemeClr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lvl1pPr>
          </a:lstStyle>
          <a:p>
            <a:pPr/>
            <a:r>
              <a:t>TABLE OF CONTENTS</a:t>
            </a:r>
          </a:p>
        </p:txBody>
      </p:sp>
      <p:pic>
        <p:nvPicPr>
          <p:cNvPr id="330" name="WL_SIXES_PATTERN.pdf" descr="WL_SIXES_PATTERN.pdf"/>
          <p:cNvPicPr>
            <a:picLocks noChangeAspect="1"/>
          </p:cNvPicPr>
          <p:nvPr/>
        </p:nvPicPr>
        <p:blipFill>
          <a:blip r:embed="rId2">
            <a:extLst/>
          </a:blip>
          <a:srcRect l="30097" t="59586" r="26749" b="19668"/>
          <a:stretch>
            <a:fillRect/>
          </a:stretch>
        </p:blipFill>
        <p:spPr>
          <a:xfrm>
            <a:off x="-4970" y="118899"/>
            <a:ext cx="10296940" cy="2621593"/>
          </a:xfrm>
          <a:prstGeom prst="rect">
            <a:avLst/>
          </a:prstGeom>
          <a:ln w="12700">
            <a:miter lim="400000"/>
          </a:ln>
          <a:effectLst>
            <a:reflection blurRad="0" stA="47044" stPos="0" endA="0" endPos="40000" dist="0" dir="5400000" fadeDir="5400000" sx="100000" sy="-100000" kx="0" ky="0" algn="bl" rotWithShape="0"/>
          </a:effectLst>
        </p:spPr>
      </p:pic>
      <p:sp>
        <p:nvSpPr>
          <p:cNvPr id="331" name="SIXES SOCIAL…"/>
          <p:cNvSpPr txBox="1"/>
          <p:nvPr/>
        </p:nvSpPr>
        <p:spPr>
          <a:xfrm>
            <a:off x="1472910" y="5347285"/>
            <a:ext cx="296190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SIXES SOCIAL </a:t>
            </a:r>
          </a:p>
          <a:p>
            <a:pPr algn="ctr">
              <a:defRPr sz="3300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STRATEGY</a:t>
            </a:r>
          </a:p>
        </p:txBody>
      </p:sp>
      <p:sp>
        <p:nvSpPr>
          <p:cNvPr id="332" name="Google Shape;189;p36"/>
          <p:cNvSpPr txBox="1"/>
          <p:nvPr/>
        </p:nvSpPr>
        <p:spPr>
          <a:xfrm>
            <a:off x="5235971" y="10655785"/>
            <a:ext cx="4261501" cy="149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200">
                <a:latin typeface="Flama Book"/>
                <a:ea typeface="Flama Book"/>
                <a:cs typeface="Flama Book"/>
                <a:sym typeface="Flama Book"/>
              </a:defRPr>
            </a:lvl1pPr>
          </a:lstStyle>
          <a:p>
            <a:pPr/>
            <a:r>
              <a:t>Here you can customize social media frames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13;p38"/>
          <p:cNvSpPr/>
          <p:nvPr/>
        </p:nvSpPr>
        <p:spPr>
          <a:xfrm rot="2700000">
            <a:off x="1666412" y="4449581"/>
            <a:ext cx="1686451" cy="2205539"/>
          </a:xfrm>
          <a:prstGeom prst="ellipse">
            <a:avLst/>
          </a:prstGeom>
          <a:solidFill>
            <a:schemeClr val="accent2">
              <a:lumOff val="44000"/>
            </a:schemeClr>
          </a:solidFill>
          <a:ln w="38100">
            <a:solidFill>
              <a:schemeClr val="accent2">
                <a:lumOff val="44000"/>
              </a:schemeClr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5" name="Google Shape;215;p38"/>
          <p:cNvSpPr txBox="1"/>
          <p:nvPr/>
        </p:nvSpPr>
        <p:spPr>
          <a:xfrm>
            <a:off x="1467997" y="4163522"/>
            <a:ext cx="2109782" cy="2171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786384">
              <a:defRPr sz="4730">
                <a:ln w="21134">
                  <a:solidFill>
                    <a:schemeClr val="accent1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pPr>
          </a:p>
          <a:p>
            <a:pPr algn="ctr" defTabSz="786384">
              <a:defRPr sz="4730">
                <a:ln w="21134">
                  <a:solidFill>
                    <a:schemeClr val="accent1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pPr>
            <a:r>
              <a:t>MAY</a:t>
            </a:r>
          </a:p>
          <a:p>
            <a:pPr algn="ctr" defTabSz="786384">
              <a:defRPr sz="4730">
                <a:ln w="21134">
                  <a:solidFill>
                    <a:schemeClr val="accent1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pPr>
            <a:r>
              <a:t>10</a:t>
            </a:r>
          </a:p>
        </p:txBody>
      </p:sp>
      <p:sp>
        <p:nvSpPr>
          <p:cNvPr id="336" name="Google Shape;216;p38"/>
          <p:cNvSpPr/>
          <p:nvPr/>
        </p:nvSpPr>
        <p:spPr>
          <a:xfrm rot="2700000">
            <a:off x="1666412" y="8370423"/>
            <a:ext cx="1686451" cy="2205539"/>
          </a:xfrm>
          <a:prstGeom prst="ellipse">
            <a:avLst/>
          </a:prstGeom>
          <a:solidFill>
            <a:schemeClr val="accent2">
              <a:lumOff val="44000"/>
            </a:schemeClr>
          </a:solidFill>
          <a:ln w="38100">
            <a:solidFill>
              <a:schemeClr val="accent2">
                <a:lumOff val="44000"/>
              </a:schemeClr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7" name="Google Shape;217;p38"/>
          <p:cNvSpPr txBox="1"/>
          <p:nvPr/>
        </p:nvSpPr>
        <p:spPr>
          <a:xfrm>
            <a:off x="1280915" y="8797186"/>
            <a:ext cx="2501697" cy="1457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786384">
              <a:defRPr sz="4730">
                <a:ln w="21134">
                  <a:solidFill>
                    <a:schemeClr val="accent1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pPr>
            <a:r>
              <a:t>MAY</a:t>
            </a:r>
          </a:p>
          <a:p>
            <a:pPr algn="ctr" defTabSz="786384">
              <a:defRPr sz="4730">
                <a:ln w="21134">
                  <a:solidFill>
                    <a:schemeClr val="accent1"/>
                  </a:solidFill>
                </a:ln>
                <a:noFill/>
                <a:latin typeface="Bungee"/>
                <a:ea typeface="Bungee"/>
                <a:cs typeface="Bungee"/>
                <a:sym typeface="Bungee"/>
              </a:defRPr>
            </a:pPr>
            <a:r>
              <a:t>18</a:t>
            </a:r>
          </a:p>
        </p:txBody>
      </p:sp>
      <p:sp>
        <p:nvSpPr>
          <p:cNvPr id="338" name="Google Shape;220;p38"/>
          <p:cNvSpPr txBox="1"/>
          <p:nvPr/>
        </p:nvSpPr>
        <p:spPr>
          <a:xfrm>
            <a:off x="4008849" y="5161007"/>
            <a:ext cx="5468101" cy="163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200">
                <a:latin typeface="Livvic"/>
                <a:ea typeface="Livvic"/>
                <a:cs typeface="Livvic"/>
                <a:sym typeface="Livvic"/>
              </a:defRPr>
            </a:lvl1pPr>
          </a:lstStyle>
          <a:p>
            <a:pPr/>
            <a:r>
              <a:t>Sixes Brand Assets released to NGB’s (this is not public yet, please keep internal)</a:t>
            </a:r>
          </a:p>
        </p:txBody>
      </p:sp>
      <p:sp>
        <p:nvSpPr>
          <p:cNvPr id="339" name="Google Shape;221;p38"/>
          <p:cNvSpPr txBox="1"/>
          <p:nvPr/>
        </p:nvSpPr>
        <p:spPr>
          <a:xfrm>
            <a:off x="4008849" y="9091332"/>
            <a:ext cx="5468101" cy="114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200">
                <a:latin typeface="Livvic"/>
                <a:ea typeface="Livvic"/>
                <a:cs typeface="Livvic"/>
                <a:sym typeface="Livvic"/>
              </a:defRPr>
            </a:lvl1pPr>
          </a:lstStyle>
          <a:p>
            <a:pPr/>
            <a:r>
              <a:t>World Lacrosse Sixes Brand Launch (Public)</a:t>
            </a:r>
          </a:p>
        </p:txBody>
      </p:sp>
      <p:sp>
        <p:nvSpPr>
          <p:cNvPr id="340" name="Google Shape;222;p38"/>
          <p:cNvSpPr txBox="1"/>
          <p:nvPr/>
        </p:nvSpPr>
        <p:spPr>
          <a:xfrm>
            <a:off x="3442608" y="11419342"/>
            <a:ext cx="6600584" cy="356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20842" indent="-320842">
              <a:buSzPct val="100000"/>
              <a:buChar char="•"/>
              <a:defRPr sz="3200">
                <a:latin typeface="Livvic"/>
                <a:ea typeface="Livvic"/>
                <a:cs typeface="Livvic"/>
                <a:sym typeface="Livvic"/>
              </a:defRPr>
            </a:pPr>
            <a:r>
              <a:t>Post your custom Avatar or Frames with #worldlacrossesixes</a:t>
            </a:r>
          </a:p>
          <a:p>
            <a:pPr marL="320842" indent="-320842">
              <a:buSzPct val="100000"/>
              <a:buChar char="•"/>
              <a:defRPr sz="3200">
                <a:latin typeface="Livvic"/>
                <a:ea typeface="Livvic"/>
                <a:cs typeface="Livvic"/>
                <a:sym typeface="Livvic"/>
              </a:defRPr>
            </a:pPr>
            <a:r>
              <a:t>Tag/Follow our NEW Social channels (handles to be revealed on 5/17)</a:t>
            </a:r>
          </a:p>
          <a:p>
            <a:pPr marL="320842" indent="-320842">
              <a:buSzPct val="100000"/>
              <a:buChar char="•"/>
              <a:defRPr sz="3200">
                <a:latin typeface="Livvic"/>
                <a:ea typeface="Livvic"/>
                <a:cs typeface="Livvic"/>
                <a:sym typeface="Livvic"/>
              </a:defRPr>
            </a:pPr>
            <a:r>
              <a:t>Have fun with World Lacrosse Sixes on your social platforms!</a:t>
            </a:r>
          </a:p>
        </p:txBody>
      </p:sp>
      <p:sp>
        <p:nvSpPr>
          <p:cNvPr id="341" name="Google Shape;223;p38"/>
          <p:cNvSpPr/>
          <p:nvPr/>
        </p:nvSpPr>
        <p:spPr>
          <a:xfrm flipH="1">
            <a:off x="2522888" y="6345756"/>
            <a:ext cx="1" cy="2709001"/>
          </a:xfrm>
          <a:prstGeom prst="line">
            <a:avLst/>
          </a:prstGeom>
          <a:ln w="28575">
            <a:solidFill>
              <a:schemeClr val="accent2">
                <a:lumOff val="44000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2" name="Google Shape;224;p38"/>
          <p:cNvSpPr/>
          <p:nvPr/>
        </p:nvSpPr>
        <p:spPr>
          <a:xfrm flipH="1">
            <a:off x="2522888" y="10163155"/>
            <a:ext cx="1" cy="5022687"/>
          </a:xfrm>
          <a:prstGeom prst="line">
            <a:avLst/>
          </a:prstGeom>
          <a:ln w="28575">
            <a:solidFill>
              <a:schemeClr val="accent2">
                <a:lumOff val="44000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3" name="Google Shape;226;p38"/>
          <p:cNvSpPr txBox="1"/>
          <p:nvPr/>
        </p:nvSpPr>
        <p:spPr>
          <a:xfrm>
            <a:off x="4008849" y="8368183"/>
            <a:ext cx="6180302" cy="79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868680">
              <a:lnSpc>
                <a:spcPct val="115000"/>
              </a:lnSpc>
              <a:defRPr sz="4560"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10:00 (US-MST)</a:t>
            </a:r>
          </a:p>
        </p:txBody>
      </p:sp>
      <p:sp>
        <p:nvSpPr>
          <p:cNvPr id="344" name="Google Shape;227;p38"/>
          <p:cNvSpPr txBox="1"/>
          <p:nvPr/>
        </p:nvSpPr>
        <p:spPr>
          <a:xfrm>
            <a:off x="4008849" y="10429762"/>
            <a:ext cx="6180302" cy="79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868680">
              <a:lnSpc>
                <a:spcPct val="115000"/>
              </a:lnSpc>
              <a:buClr>
                <a:schemeClr val="accent2">
                  <a:lumOff val="44000"/>
                </a:schemeClr>
              </a:buClr>
              <a:buFont typeface="Helvetica"/>
              <a:defRPr sz="4560"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NGB Game Plan:</a:t>
            </a:r>
          </a:p>
        </p:txBody>
      </p:sp>
      <p:sp>
        <p:nvSpPr>
          <p:cNvPr id="345" name="Google Shape;225;p38"/>
          <p:cNvSpPr txBox="1"/>
          <p:nvPr>
            <p:ph type="body" sz="quarter" idx="4294967295"/>
          </p:nvPr>
        </p:nvSpPr>
        <p:spPr>
          <a:xfrm>
            <a:off x="4008849" y="4342283"/>
            <a:ext cx="6180302" cy="799201"/>
          </a:xfrm>
          <a:prstGeom prst="rect">
            <a:avLst/>
          </a:prstGeom>
        </p:spPr>
        <p:txBody>
          <a:bodyPr anchor="b"/>
          <a:lstStyle>
            <a:lvl1pPr marL="0" indent="0" defTabSz="868680">
              <a:lnSpc>
                <a:spcPct val="115000"/>
              </a:lnSpc>
              <a:buSzTx/>
              <a:buNone/>
              <a:defRPr sz="4560"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10:00 (US-MST)</a:t>
            </a:r>
          </a:p>
        </p:txBody>
      </p:sp>
      <p:pic>
        <p:nvPicPr>
          <p:cNvPr id="346" name="WL_SIXES_PATTERN.pdf" descr="WL_SIXES_PATTERN.pdf"/>
          <p:cNvPicPr>
            <a:picLocks noChangeAspect="1"/>
          </p:cNvPicPr>
          <p:nvPr/>
        </p:nvPicPr>
        <p:blipFill>
          <a:blip r:embed="rId3">
            <a:extLst/>
          </a:blip>
          <a:srcRect l="30097" t="59586" r="26749" b="19668"/>
          <a:stretch>
            <a:fillRect/>
          </a:stretch>
        </p:blipFill>
        <p:spPr>
          <a:xfrm>
            <a:off x="-4970" y="118899"/>
            <a:ext cx="10296940" cy="2621593"/>
          </a:xfrm>
          <a:prstGeom prst="rect">
            <a:avLst/>
          </a:prstGeom>
          <a:ln w="12700">
            <a:miter lim="400000"/>
          </a:ln>
          <a:effectLst>
            <a:reflection blurRad="0" stA="47044" stPos="0" endA="0" endPos="40000" dist="0" dir="5400000" fadeDir="5400000" sx="100000" sy="-100000" kx="0" ky="0" algn="bl" rotWithShape="0"/>
          </a:effectLst>
        </p:spPr>
      </p:pic>
      <p:sp>
        <p:nvSpPr>
          <p:cNvPr id="347" name="Google Shape;214;p38"/>
          <p:cNvSpPr txBox="1"/>
          <p:nvPr>
            <p:ph type="title"/>
          </p:nvPr>
        </p:nvSpPr>
        <p:spPr>
          <a:xfrm>
            <a:off x="501727" y="2692108"/>
            <a:ext cx="9283546" cy="1630651"/>
          </a:xfrm>
          <a:prstGeom prst="rect">
            <a:avLst/>
          </a:prstGeom>
        </p:spPr>
        <p:txBody>
          <a:bodyPr/>
          <a:lstStyle>
            <a:lvl1pPr defTabSz="777240">
              <a:defRPr b="0" sz="5355">
                <a:solidFill>
                  <a:srgbClr val="7BFB4C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lvl1pPr>
          </a:lstStyle>
          <a:p>
            <a:pPr/>
            <a:r>
              <a:t>SOCIAL STRATEGY/TIMELINE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2199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235;p39"/>
          <p:cNvSpPr/>
          <p:nvPr/>
        </p:nvSpPr>
        <p:spPr>
          <a:xfrm>
            <a:off x="0" y="-19325"/>
            <a:ext cx="10317900" cy="1828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57" y="879"/>
                </a:moveTo>
                <a:lnTo>
                  <a:pt x="1557" y="20721"/>
                </a:lnTo>
                <a:lnTo>
                  <a:pt x="20043" y="20721"/>
                </a:lnTo>
                <a:lnTo>
                  <a:pt x="20043" y="879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50" name="WL_SIXES_PATTERN.pdf" descr="WL_SIXES_PATTERN.pdf"/>
          <p:cNvPicPr>
            <a:picLocks noChangeAspect="1"/>
          </p:cNvPicPr>
          <p:nvPr/>
        </p:nvPicPr>
        <p:blipFill>
          <a:blip r:embed="rId2">
            <a:extLst/>
          </a:blip>
          <a:srcRect l="30097" t="59586" r="26749" b="19668"/>
          <a:stretch>
            <a:fillRect/>
          </a:stretch>
        </p:blipFill>
        <p:spPr>
          <a:xfrm>
            <a:off x="-4970" y="118899"/>
            <a:ext cx="10296940" cy="2621593"/>
          </a:xfrm>
          <a:prstGeom prst="rect">
            <a:avLst/>
          </a:prstGeom>
          <a:ln w="12700">
            <a:miter lim="400000"/>
          </a:ln>
          <a:effectLst>
            <a:reflection blurRad="0" stA="47044" stPos="0" endA="0" endPos="40000" dist="0" dir="5400000" fadeDir="5400000" sx="100000" sy="-100000" kx="0" ky="0" algn="bl" rotWithShape="0"/>
          </a:effectLst>
        </p:spPr>
      </p:pic>
      <p:pic>
        <p:nvPicPr>
          <p:cNvPr id="351" name="WL_SIXES_LOGO_BLACK.pdf" descr="WL_SIXES_LOGO_BLAC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578" y="6726700"/>
            <a:ext cx="7936744" cy="2272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WL_SIXES_LOGO_WHITE.pdf" descr="WL_SIXES_LOGO_WHIT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22" y="10795156"/>
            <a:ext cx="8044597" cy="2303319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Google Shape;232;p39"/>
          <p:cNvSpPr txBox="1"/>
          <p:nvPr>
            <p:ph type="title"/>
          </p:nvPr>
        </p:nvSpPr>
        <p:spPr>
          <a:xfrm>
            <a:off x="825450" y="3544682"/>
            <a:ext cx="8667000" cy="1386001"/>
          </a:xfrm>
          <a:prstGeom prst="rect">
            <a:avLst/>
          </a:prstGeom>
        </p:spPr>
        <p:txBody>
          <a:bodyPr anchor="ctr"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</a:t>
            </a:r>
            <a:r>
              <a:rPr>
                <a:solidFill>
                  <a:srgbClr val="7BFB4C"/>
                </a:solidFill>
              </a:rPr>
              <a:t>LOGOS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2199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WL_SIXES_PATTERN.pdf" descr="WL_SIXES_PATTERN.pdf"/>
          <p:cNvPicPr>
            <a:picLocks noChangeAspect="1"/>
          </p:cNvPicPr>
          <p:nvPr/>
        </p:nvPicPr>
        <p:blipFill>
          <a:blip r:embed="rId2">
            <a:extLst/>
          </a:blip>
          <a:srcRect l="30097" t="59586" r="26749" b="19668"/>
          <a:stretch>
            <a:fillRect/>
          </a:stretch>
        </p:blipFill>
        <p:spPr>
          <a:xfrm>
            <a:off x="-4970" y="118899"/>
            <a:ext cx="10296940" cy="2621593"/>
          </a:xfrm>
          <a:prstGeom prst="rect">
            <a:avLst/>
          </a:prstGeom>
          <a:ln w="12700">
            <a:miter lim="400000"/>
          </a:ln>
          <a:effectLst>
            <a:reflection blurRad="0" stA="47044" stPos="0" endA="0" endPos="40000" dist="0" dir="5400000" fadeDir="5400000" sx="100000" sy="-100000" kx="0" ky="0" algn="bl" rotWithShape="0"/>
          </a:effectLst>
        </p:spPr>
      </p:pic>
      <p:sp>
        <p:nvSpPr>
          <p:cNvPr id="356" name="Google Shape;245;p40"/>
          <p:cNvSpPr txBox="1"/>
          <p:nvPr>
            <p:ph type="title"/>
          </p:nvPr>
        </p:nvSpPr>
        <p:spPr>
          <a:xfrm>
            <a:off x="-377131" y="3649826"/>
            <a:ext cx="11072162" cy="1536640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</a:t>
            </a:r>
            <a:r>
              <a:rPr>
                <a:solidFill>
                  <a:srgbClr val="7BFB4C"/>
                </a:solidFill>
              </a:rPr>
              <a:t>AVATARS</a:t>
            </a:r>
          </a:p>
        </p:txBody>
      </p:sp>
      <p:pic>
        <p:nvPicPr>
          <p:cNvPr id="357" name="WL_SIXES_ICON_BLACK.pdf" descr="WL_SIXES_ICON_BLAC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8890" y="5112629"/>
            <a:ext cx="6000120" cy="5555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WL_SIXES_ICON_WHITE.pdf" descr="WL_SIXES_ICON_WHIT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3020" y="11322310"/>
            <a:ext cx="6091861" cy="5639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Custom Logo Template (PNG).png" descr="Custom Logo Template (PNG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867" y="2721967"/>
            <a:ext cx="8983217" cy="898321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WL SIXES AVATAR…"/>
          <p:cNvSpPr txBox="1"/>
          <p:nvPr>
            <p:ph type="title"/>
          </p:nvPr>
        </p:nvSpPr>
        <p:spPr>
          <a:xfrm>
            <a:off x="825450" y="1464908"/>
            <a:ext cx="8667000" cy="2938501"/>
          </a:xfrm>
          <a:prstGeom prst="rect">
            <a:avLst/>
          </a:prstGeom>
        </p:spPr>
        <p:txBody>
          <a:bodyPr/>
          <a:lstStyle/>
          <a:p>
            <a:pPr>
              <a:defRPr b="0" sz="5500">
                <a:solidFill>
                  <a:srgbClr val="FD13FF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 AVATAR</a:t>
            </a:r>
          </a:p>
          <a:p>
            <a:pPr>
              <a:lnSpc>
                <a:spcPts val="14300"/>
              </a:lnSpc>
              <a:defRPr b="0" sz="5500">
                <a:solidFill>
                  <a:srgbClr val="FC12FF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HOW TO CUSTOMIZE </a:t>
            </a:r>
          </a:p>
        </p:txBody>
      </p:sp>
      <p:sp>
        <p:nvSpPr>
          <p:cNvPr id="362" name="ON Google Slides or Powerpoint:…"/>
          <p:cNvSpPr txBox="1"/>
          <p:nvPr>
            <p:ph type="body" idx="4294967295"/>
          </p:nvPr>
        </p:nvSpPr>
        <p:spPr>
          <a:xfrm>
            <a:off x="250400" y="7950200"/>
            <a:ext cx="9258301" cy="1206923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ON Google Slides or Powerpoint:</a:t>
            </a: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File &gt; Download &gt; JPG image &gt; Current slide</a:t>
            </a: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Need an .eps or .svg file? See the end of the presentation for all file templates</a:t>
            </a: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Need World Lacrosse to colorize your Avatar:</a:t>
            </a:r>
          </a:p>
          <a:p>
            <a:pPr lvl="5" marL="0" indent="1143000" defTabSz="355600"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Email your request and color palette  to </a:t>
            </a:r>
            <a:r>
              <a:rPr u="sng">
                <a:solidFill>
                  <a:schemeClr val="accent1">
                    <a:lumOff val="-1176"/>
                  </a:schemeClr>
                </a:solidFill>
                <a:uFill>
                  <a:solidFill>
                    <a:schemeClr val="accent2">
                      <a:lumOff val="44000"/>
                    </a:schemeClr>
                  </a:solidFill>
                </a:uFill>
                <a:hlinkClick r:id="rId3" invalidUrl="" action="" tgtFrame="" tooltip="" history="1" highlightClick="0" endSnd="0"/>
              </a:rPr>
              <a:t>amastera@worldlacrosse.sport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WL SIXES…"/>
          <p:cNvSpPr txBox="1"/>
          <p:nvPr>
            <p:ph type="title"/>
          </p:nvPr>
        </p:nvSpPr>
        <p:spPr>
          <a:xfrm>
            <a:off x="810000" y="1642708"/>
            <a:ext cx="8667000" cy="2938501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</a:t>
            </a:r>
          </a:p>
          <a:p>
            <a:pPr>
              <a:defRPr b="0">
                <a:solidFill>
                  <a:srgbClr val="37FF26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SOCIAL FRAMES</a:t>
            </a:r>
          </a:p>
        </p:txBody>
      </p:sp>
      <p:pic>
        <p:nvPicPr>
          <p:cNvPr id="365" name="Framed Logo 1.png" descr="Framed Logo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87900"/>
            <a:ext cx="102870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WL SIX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WL SIXES</a:t>
            </a:r>
          </a:p>
          <a:p>
            <a:pPr>
              <a:defRPr b="0">
                <a:solidFill>
                  <a:srgbClr val="37FF26"/>
                </a:solidFill>
                <a:latin typeface="Flama Semibold Italic"/>
                <a:ea typeface="Flama Semibold Italic"/>
                <a:cs typeface="Flama Semibold Italic"/>
                <a:sym typeface="Flama Semibold Italic"/>
              </a:defRPr>
            </a:pPr>
            <a:r>
              <a:t>SOCIAL FRAMES</a:t>
            </a:r>
          </a:p>
        </p:txBody>
      </p:sp>
      <p:pic>
        <p:nvPicPr>
          <p:cNvPr id="368" name="Framed Logo 2.png" descr="Framed Logo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46700"/>
            <a:ext cx="102870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eeneseek IG Slides for Social Media by Slidesgo">
  <a:themeElements>
    <a:clrScheme name="Keeneseek IG Slides for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0F0F"/>
      </a:accent1>
      <a:accent2>
        <a:srgbClr val="8F8F8F"/>
      </a:accent2>
      <a:accent3>
        <a:srgbClr val="6E6E6E"/>
      </a:accent3>
      <a:accent4>
        <a:srgbClr val="4D4D4D"/>
      </a:accent4>
      <a:accent5>
        <a:srgbClr val="FFF9F6"/>
      </a:accent5>
      <a:accent6>
        <a:srgbClr val="2B2B2B"/>
      </a:accent6>
      <a:hlink>
        <a:srgbClr val="0000FF"/>
      </a:hlink>
      <a:folHlink>
        <a:srgbClr val="FF00FF"/>
      </a:folHlink>
    </a:clrScheme>
    <a:fontScheme name="Keeneseek IG Slides for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Keeneseek IG Slides for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2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2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eeneseek IG Slides for Social Media by Slidesgo">
  <a:themeElements>
    <a:clrScheme name="Keeneseek IG Slides for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0F0F"/>
      </a:accent1>
      <a:accent2>
        <a:srgbClr val="8F8F8F"/>
      </a:accent2>
      <a:accent3>
        <a:srgbClr val="6E6E6E"/>
      </a:accent3>
      <a:accent4>
        <a:srgbClr val="4D4D4D"/>
      </a:accent4>
      <a:accent5>
        <a:srgbClr val="FFF9F6"/>
      </a:accent5>
      <a:accent6>
        <a:srgbClr val="2B2B2B"/>
      </a:accent6>
      <a:hlink>
        <a:srgbClr val="0000FF"/>
      </a:hlink>
      <a:folHlink>
        <a:srgbClr val="FF00FF"/>
      </a:folHlink>
    </a:clrScheme>
    <a:fontScheme name="Keeneseek IG Slides for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Keeneseek IG Slides for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2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2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